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66" r:id="rId3"/>
    <p:sldId id="267" r:id="rId4"/>
    <p:sldId id="268" r:id="rId5"/>
    <p:sldId id="269" r:id="rId6"/>
    <p:sldId id="270" r:id="rId7"/>
    <p:sldId id="276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81" r:id="rId16"/>
    <p:sldId id="282" r:id="rId17"/>
  </p:sldIdLst>
  <p:sldSz cx="18719800" cy="11520488"/>
  <p:notesSz cx="6858000" cy="9144000"/>
  <p:defaultTextStyle>
    <a:defPPr>
      <a:defRPr lang="ru-RU"/>
    </a:defPPr>
    <a:lvl1pPr marL="0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1pPr>
    <a:lvl2pPr marL="725759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2pPr>
    <a:lvl3pPr marL="1451519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3pPr>
    <a:lvl4pPr marL="2177278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4pPr>
    <a:lvl5pPr marL="2903037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5pPr>
    <a:lvl6pPr marL="3628796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6pPr>
    <a:lvl7pPr marL="4354556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7pPr>
    <a:lvl8pPr marL="5080315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8pPr>
    <a:lvl9pPr marL="5806074" algn="l" defTabSz="1451519" rtl="0" eaLnBrk="1" latinLnBrk="0" hangingPunct="1">
      <a:defRPr sz="285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>
          <p15:clr>
            <a:srgbClr val="A4A3A4"/>
          </p15:clr>
        </p15:guide>
        <p15:guide id="2" pos="58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01C3"/>
    <a:srgbClr val="FF6600"/>
    <a:srgbClr val="FF3300"/>
    <a:srgbClr val="CC0066"/>
    <a:srgbClr val="FF5050"/>
    <a:srgbClr val="008000"/>
    <a:srgbClr val="3399FF"/>
    <a:srgbClr val="4702C2"/>
    <a:srgbClr val="007DAD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476" autoAdjust="0"/>
  </p:normalViewPr>
  <p:slideViewPr>
    <p:cSldViewPr snapToGrid="0">
      <p:cViewPr varScale="1">
        <p:scale>
          <a:sx n="40" d="100"/>
          <a:sy n="40" d="100"/>
        </p:scale>
        <p:origin x="1086" y="54"/>
      </p:cViewPr>
      <p:guideLst>
        <p:guide orient="horz" pos="3628"/>
        <p:guide pos="5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74152-46CC-4D18-9A0F-BE8D1C1DBB54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1143000"/>
            <a:ext cx="50133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EAFBA-39DA-45A9-A1B3-D17746609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5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51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96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29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87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E78AD7B-6C45-4427-8F54-14247E29ED01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87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975" y="1885414"/>
            <a:ext cx="14039850" cy="4010837"/>
          </a:xfrm>
        </p:spPr>
        <p:txBody>
          <a:bodyPr anchor="b"/>
          <a:lstStyle>
            <a:lvl1pPr algn="ctr">
              <a:defRPr sz="9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975" y="6050924"/>
            <a:ext cx="14039850" cy="2781450"/>
          </a:xfrm>
        </p:spPr>
        <p:txBody>
          <a:bodyPr/>
          <a:lstStyle>
            <a:lvl1pPr marL="0" indent="0" algn="ctr">
              <a:buNone/>
              <a:defRPr sz="3685"/>
            </a:lvl1pPr>
            <a:lvl2pPr marL="701985" indent="0" algn="ctr">
              <a:buNone/>
              <a:defRPr sz="3071"/>
            </a:lvl2pPr>
            <a:lvl3pPr marL="1403970" indent="0" algn="ctr">
              <a:buNone/>
              <a:defRPr sz="2764"/>
            </a:lvl3pPr>
            <a:lvl4pPr marL="2105955" indent="0" algn="ctr">
              <a:buNone/>
              <a:defRPr sz="2457"/>
            </a:lvl4pPr>
            <a:lvl5pPr marL="2807940" indent="0" algn="ctr">
              <a:buNone/>
              <a:defRPr sz="2457"/>
            </a:lvl5pPr>
            <a:lvl6pPr marL="3509924" indent="0" algn="ctr">
              <a:buNone/>
              <a:defRPr sz="2457"/>
            </a:lvl6pPr>
            <a:lvl7pPr marL="4211909" indent="0" algn="ctr">
              <a:buNone/>
              <a:defRPr sz="2457"/>
            </a:lvl7pPr>
            <a:lvl8pPr marL="4913894" indent="0" algn="ctr">
              <a:buNone/>
              <a:defRPr sz="2457"/>
            </a:lvl8pPr>
            <a:lvl9pPr marL="5615879" indent="0" algn="ctr">
              <a:buNone/>
              <a:defRPr sz="2457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3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396357" y="613359"/>
            <a:ext cx="4036457" cy="97630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6986" y="613359"/>
            <a:ext cx="11875373" cy="976308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0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3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236" y="2872123"/>
            <a:ext cx="16145828" cy="4792202"/>
          </a:xfrm>
        </p:spPr>
        <p:txBody>
          <a:bodyPr anchor="b"/>
          <a:lstStyle>
            <a:lvl1pPr>
              <a:defRPr sz="9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236" y="7709662"/>
            <a:ext cx="16145828" cy="2520106"/>
          </a:xfrm>
        </p:spPr>
        <p:txBody>
          <a:bodyPr/>
          <a:lstStyle>
            <a:lvl1pPr marL="0" indent="0">
              <a:buNone/>
              <a:defRPr sz="3685">
                <a:solidFill>
                  <a:schemeClr val="tx1">
                    <a:tint val="75000"/>
                  </a:schemeClr>
                </a:solidFill>
              </a:defRPr>
            </a:lvl1pPr>
            <a:lvl2pPr marL="701985" indent="0">
              <a:buNone/>
              <a:defRPr sz="3071">
                <a:solidFill>
                  <a:schemeClr val="tx1">
                    <a:tint val="75000"/>
                  </a:schemeClr>
                </a:solidFill>
              </a:defRPr>
            </a:lvl2pPr>
            <a:lvl3pPr marL="1403970" indent="0">
              <a:buNone/>
              <a:defRPr sz="2764">
                <a:solidFill>
                  <a:schemeClr val="tx1">
                    <a:tint val="75000"/>
                  </a:schemeClr>
                </a:solidFill>
              </a:defRPr>
            </a:lvl3pPr>
            <a:lvl4pPr marL="2105955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4pPr>
            <a:lvl5pPr marL="2807940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5pPr>
            <a:lvl6pPr marL="3509924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6pPr>
            <a:lvl7pPr marL="4211909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7pPr>
            <a:lvl8pPr marL="4913894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8pPr>
            <a:lvl9pPr marL="5615879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5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6986" y="3066796"/>
            <a:ext cx="7955915" cy="73096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76899" y="3066796"/>
            <a:ext cx="7955915" cy="73096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83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24" y="613360"/>
            <a:ext cx="16145828" cy="222676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425" y="2824120"/>
            <a:ext cx="7919352" cy="1384058"/>
          </a:xfrm>
        </p:spPr>
        <p:txBody>
          <a:bodyPr anchor="b"/>
          <a:lstStyle>
            <a:lvl1pPr marL="0" indent="0">
              <a:buNone/>
              <a:defRPr sz="3685" b="1"/>
            </a:lvl1pPr>
            <a:lvl2pPr marL="701985" indent="0">
              <a:buNone/>
              <a:defRPr sz="3071" b="1"/>
            </a:lvl2pPr>
            <a:lvl3pPr marL="1403970" indent="0">
              <a:buNone/>
              <a:defRPr sz="2764" b="1"/>
            </a:lvl3pPr>
            <a:lvl4pPr marL="2105955" indent="0">
              <a:buNone/>
              <a:defRPr sz="2457" b="1"/>
            </a:lvl4pPr>
            <a:lvl5pPr marL="2807940" indent="0">
              <a:buNone/>
              <a:defRPr sz="2457" b="1"/>
            </a:lvl5pPr>
            <a:lvl6pPr marL="3509924" indent="0">
              <a:buNone/>
              <a:defRPr sz="2457" b="1"/>
            </a:lvl6pPr>
            <a:lvl7pPr marL="4211909" indent="0">
              <a:buNone/>
              <a:defRPr sz="2457" b="1"/>
            </a:lvl7pPr>
            <a:lvl8pPr marL="4913894" indent="0">
              <a:buNone/>
              <a:defRPr sz="2457" b="1"/>
            </a:lvl8pPr>
            <a:lvl9pPr marL="5615879" indent="0">
              <a:buNone/>
              <a:defRPr sz="24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9425" y="4208178"/>
            <a:ext cx="7919352" cy="61895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76899" y="2824120"/>
            <a:ext cx="7958353" cy="1384058"/>
          </a:xfrm>
        </p:spPr>
        <p:txBody>
          <a:bodyPr anchor="b"/>
          <a:lstStyle>
            <a:lvl1pPr marL="0" indent="0">
              <a:buNone/>
              <a:defRPr sz="3685" b="1"/>
            </a:lvl1pPr>
            <a:lvl2pPr marL="701985" indent="0">
              <a:buNone/>
              <a:defRPr sz="3071" b="1"/>
            </a:lvl2pPr>
            <a:lvl3pPr marL="1403970" indent="0">
              <a:buNone/>
              <a:defRPr sz="2764" b="1"/>
            </a:lvl3pPr>
            <a:lvl4pPr marL="2105955" indent="0">
              <a:buNone/>
              <a:defRPr sz="2457" b="1"/>
            </a:lvl4pPr>
            <a:lvl5pPr marL="2807940" indent="0">
              <a:buNone/>
              <a:defRPr sz="2457" b="1"/>
            </a:lvl5pPr>
            <a:lvl6pPr marL="3509924" indent="0">
              <a:buNone/>
              <a:defRPr sz="2457" b="1"/>
            </a:lvl6pPr>
            <a:lvl7pPr marL="4211909" indent="0">
              <a:buNone/>
              <a:defRPr sz="2457" b="1"/>
            </a:lvl7pPr>
            <a:lvl8pPr marL="4913894" indent="0">
              <a:buNone/>
              <a:defRPr sz="2457" b="1"/>
            </a:lvl8pPr>
            <a:lvl9pPr marL="5615879" indent="0">
              <a:buNone/>
              <a:defRPr sz="24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76899" y="4208178"/>
            <a:ext cx="7958353" cy="618959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87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3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40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25" y="768032"/>
            <a:ext cx="6037622" cy="2688114"/>
          </a:xfrm>
        </p:spPr>
        <p:txBody>
          <a:bodyPr anchor="b"/>
          <a:lstStyle>
            <a:lvl1pPr>
              <a:defRPr sz="491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8353" y="1658738"/>
            <a:ext cx="9476899" cy="8187013"/>
          </a:xfrm>
        </p:spPr>
        <p:txBody>
          <a:bodyPr/>
          <a:lstStyle>
            <a:lvl1pPr>
              <a:defRPr sz="4913"/>
            </a:lvl1pPr>
            <a:lvl2pPr>
              <a:defRPr sz="4299"/>
            </a:lvl2pPr>
            <a:lvl3pPr>
              <a:defRPr sz="3685"/>
            </a:lvl3pPr>
            <a:lvl4pPr>
              <a:defRPr sz="3071"/>
            </a:lvl4pPr>
            <a:lvl5pPr>
              <a:defRPr sz="3071"/>
            </a:lvl5pPr>
            <a:lvl6pPr>
              <a:defRPr sz="3071"/>
            </a:lvl6pPr>
            <a:lvl7pPr>
              <a:defRPr sz="3071"/>
            </a:lvl7pPr>
            <a:lvl8pPr>
              <a:defRPr sz="3071"/>
            </a:lvl8pPr>
            <a:lvl9pPr>
              <a:defRPr sz="30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425" y="3456146"/>
            <a:ext cx="6037622" cy="6402939"/>
          </a:xfrm>
        </p:spPr>
        <p:txBody>
          <a:bodyPr/>
          <a:lstStyle>
            <a:lvl1pPr marL="0" indent="0">
              <a:buNone/>
              <a:defRPr sz="2457"/>
            </a:lvl1pPr>
            <a:lvl2pPr marL="701985" indent="0">
              <a:buNone/>
              <a:defRPr sz="2150"/>
            </a:lvl2pPr>
            <a:lvl3pPr marL="1403970" indent="0">
              <a:buNone/>
              <a:defRPr sz="1842"/>
            </a:lvl3pPr>
            <a:lvl4pPr marL="2105955" indent="0">
              <a:buNone/>
              <a:defRPr sz="1535"/>
            </a:lvl4pPr>
            <a:lvl5pPr marL="2807940" indent="0">
              <a:buNone/>
              <a:defRPr sz="1535"/>
            </a:lvl5pPr>
            <a:lvl6pPr marL="3509924" indent="0">
              <a:buNone/>
              <a:defRPr sz="1535"/>
            </a:lvl6pPr>
            <a:lvl7pPr marL="4211909" indent="0">
              <a:buNone/>
              <a:defRPr sz="1535"/>
            </a:lvl7pPr>
            <a:lvl8pPr marL="4913894" indent="0">
              <a:buNone/>
              <a:defRPr sz="1535"/>
            </a:lvl8pPr>
            <a:lvl9pPr marL="5615879" indent="0">
              <a:buNone/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425" y="768032"/>
            <a:ext cx="6037622" cy="2688114"/>
          </a:xfrm>
        </p:spPr>
        <p:txBody>
          <a:bodyPr anchor="b"/>
          <a:lstStyle>
            <a:lvl1pPr>
              <a:defRPr sz="491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58353" y="1658738"/>
            <a:ext cx="9476899" cy="8187013"/>
          </a:xfrm>
        </p:spPr>
        <p:txBody>
          <a:bodyPr anchor="t"/>
          <a:lstStyle>
            <a:lvl1pPr marL="0" indent="0">
              <a:buNone/>
              <a:defRPr sz="4913"/>
            </a:lvl1pPr>
            <a:lvl2pPr marL="701985" indent="0">
              <a:buNone/>
              <a:defRPr sz="4299"/>
            </a:lvl2pPr>
            <a:lvl3pPr marL="1403970" indent="0">
              <a:buNone/>
              <a:defRPr sz="3685"/>
            </a:lvl3pPr>
            <a:lvl4pPr marL="2105955" indent="0">
              <a:buNone/>
              <a:defRPr sz="3071"/>
            </a:lvl4pPr>
            <a:lvl5pPr marL="2807940" indent="0">
              <a:buNone/>
              <a:defRPr sz="3071"/>
            </a:lvl5pPr>
            <a:lvl6pPr marL="3509924" indent="0">
              <a:buNone/>
              <a:defRPr sz="3071"/>
            </a:lvl6pPr>
            <a:lvl7pPr marL="4211909" indent="0">
              <a:buNone/>
              <a:defRPr sz="3071"/>
            </a:lvl7pPr>
            <a:lvl8pPr marL="4913894" indent="0">
              <a:buNone/>
              <a:defRPr sz="3071"/>
            </a:lvl8pPr>
            <a:lvl9pPr marL="5615879" indent="0">
              <a:buNone/>
              <a:defRPr sz="3071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425" y="3456146"/>
            <a:ext cx="6037622" cy="6402939"/>
          </a:xfrm>
        </p:spPr>
        <p:txBody>
          <a:bodyPr/>
          <a:lstStyle>
            <a:lvl1pPr marL="0" indent="0">
              <a:buNone/>
              <a:defRPr sz="2457"/>
            </a:lvl1pPr>
            <a:lvl2pPr marL="701985" indent="0">
              <a:buNone/>
              <a:defRPr sz="2150"/>
            </a:lvl2pPr>
            <a:lvl3pPr marL="1403970" indent="0">
              <a:buNone/>
              <a:defRPr sz="1842"/>
            </a:lvl3pPr>
            <a:lvl4pPr marL="2105955" indent="0">
              <a:buNone/>
              <a:defRPr sz="1535"/>
            </a:lvl4pPr>
            <a:lvl5pPr marL="2807940" indent="0">
              <a:buNone/>
              <a:defRPr sz="1535"/>
            </a:lvl5pPr>
            <a:lvl6pPr marL="3509924" indent="0">
              <a:buNone/>
              <a:defRPr sz="1535"/>
            </a:lvl6pPr>
            <a:lvl7pPr marL="4211909" indent="0">
              <a:buNone/>
              <a:defRPr sz="1535"/>
            </a:lvl7pPr>
            <a:lvl8pPr marL="4913894" indent="0">
              <a:buNone/>
              <a:defRPr sz="1535"/>
            </a:lvl8pPr>
            <a:lvl9pPr marL="5615879" indent="0">
              <a:buNone/>
              <a:defRPr sz="153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19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6986" y="613360"/>
            <a:ext cx="16145828" cy="2226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86" y="3066796"/>
            <a:ext cx="16145828" cy="7309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6986" y="10677787"/>
            <a:ext cx="4211955" cy="613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79A05-AF42-47B2-BC69-E23F56A8F919}" type="datetimeFigureOut">
              <a:rPr lang="ru-RU" smtClean="0"/>
              <a:pPr/>
              <a:t>22.01.2023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00934" y="10677787"/>
            <a:ext cx="6317933" cy="613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20859" y="10677787"/>
            <a:ext cx="4211955" cy="613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F784F-D82B-4ABF-AE35-9FA383B19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3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03970" rtl="0" eaLnBrk="1" latinLnBrk="0" hangingPunct="1">
        <a:lnSpc>
          <a:spcPct val="90000"/>
        </a:lnSpc>
        <a:spcBef>
          <a:spcPct val="0"/>
        </a:spcBef>
        <a:buNone/>
        <a:defRPr sz="67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1403970" rtl="0" eaLnBrk="1" latinLnBrk="0" hangingPunct="1">
        <a:lnSpc>
          <a:spcPct val="90000"/>
        </a:lnSpc>
        <a:spcBef>
          <a:spcPts val="1535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105297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685" kern="1200">
          <a:solidFill>
            <a:schemeClr val="tx1"/>
          </a:solidFill>
          <a:latin typeface="+mn-lt"/>
          <a:ea typeface="+mn-ea"/>
          <a:cs typeface="+mn-cs"/>
        </a:defRPr>
      </a:lvl2pPr>
      <a:lvl3pPr marL="175496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3071" kern="1200">
          <a:solidFill>
            <a:schemeClr val="tx1"/>
          </a:solidFill>
          <a:latin typeface="+mn-lt"/>
          <a:ea typeface="+mn-ea"/>
          <a:cs typeface="+mn-cs"/>
        </a:defRPr>
      </a:lvl3pPr>
      <a:lvl4pPr marL="245694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315893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86091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562902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5264887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966871" indent="-350992" algn="l" defTabSz="1403970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701985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40397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3pPr>
      <a:lvl4pPr marL="2105955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4pPr>
      <a:lvl5pPr marL="2807940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5pPr>
      <a:lvl6pPr marL="3509924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6pPr>
      <a:lvl7pPr marL="4211909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7pPr>
      <a:lvl8pPr marL="4913894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8pPr>
      <a:lvl9pPr marL="5615879" algn="l" defTabSz="1403970" rtl="0" eaLnBrk="1" latinLnBrk="0" hangingPunct="1">
        <a:defRPr sz="2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16FC447-A408-4017-922F-56BB8DD8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1" y="436379"/>
            <a:ext cx="17462091" cy="24985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6B01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«Прогимназия № 1» г.Воркуты,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федеральной </a:t>
            </a: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сетевой инновационной площадки </a:t>
            </a:r>
            <a:b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ФГБНУ «Институт художественного образования и культурологии Российской Академии Образования» «Вариативные модели социокультурной образовательной среды для детей младенческого и раннего возраста» </a:t>
            </a:r>
            <a:b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6B01C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(проект «РАННЕЕ ДЕТСТВО») </a:t>
            </a:r>
            <a:endParaRPr lang="ru-RU" sz="3200" b="1" dirty="0">
              <a:solidFill>
                <a:srgbClr val="6B01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C2D1E267-2AFC-4446-8C4D-BDDA1453B3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3" y="3300080"/>
            <a:ext cx="7967688" cy="7967688"/>
          </a:xfr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8993A2-5987-4D5D-89A1-E5299D64C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68465" y="3300080"/>
            <a:ext cx="8274066" cy="4590308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СЕНСОРНОЕ РАЗВИТИЕ ДЕТЕЙ РАННЕГО ВОЗРАСТА ПОСРЕДСТВОМ ДИДАКТИЧЕСКИХ ИГР И ПОСОБИЙ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="" xmlns:a16="http://schemas.microsoft.com/office/drawing/2014/main" id="{9D8D8628-DC94-4BF8-843A-2F35BA1B2904}"/>
              </a:ext>
            </a:extLst>
          </p:cNvPr>
          <p:cNvSpPr txBox="1">
            <a:spLocks/>
          </p:cNvSpPr>
          <p:nvPr/>
        </p:nvSpPr>
        <p:spPr>
          <a:xfrm>
            <a:off x="9783097" y="8585560"/>
            <a:ext cx="8274066" cy="2518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0992" indent="-350992" algn="l" defTabSz="1403970" rtl="0" eaLnBrk="1" latinLnBrk="0" hangingPunct="1">
              <a:lnSpc>
                <a:spcPct val="90000"/>
              </a:lnSpc>
              <a:spcBef>
                <a:spcPts val="1535"/>
              </a:spcBef>
              <a:buFont typeface="Arial" panose="020B0604020202020204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297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3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496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3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5694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5893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6091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6290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6488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6871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ЛЕГУТА НАТАЛЬЯ МИХАЙЛОВНА, ВОСПИТАТЕЛЬ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532A0EC-099B-3B4B-BE49-99711AB6188E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431331" y="0"/>
            <a:ext cx="13120056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7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7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I:\легута\для Легуты\IMG_9618.JPG"/>
          <p:cNvPicPr>
            <a:picLocks noChangeAspect="1" noChangeArrowheads="1"/>
          </p:cNvPicPr>
          <p:nvPr/>
        </p:nvPicPr>
        <p:blipFill>
          <a:blip r:embed="rId4" cstate="print"/>
          <a:srcRect l="13333" r="10667" b="19231"/>
          <a:stretch>
            <a:fillRect/>
          </a:stretch>
        </p:blipFill>
        <p:spPr bwMode="auto">
          <a:xfrm>
            <a:off x="9654734" y="3099049"/>
            <a:ext cx="8416088" cy="5499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Фестиваль Теремок для КРИРО\IMG_9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501" y="1405560"/>
            <a:ext cx="8844000" cy="48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дминистратор\Desktop\Фестиваль Теремок для КРИРО\IMG_9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6832" y="6244098"/>
            <a:ext cx="7665652" cy="483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9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96551FE-7695-0D46-9087-413F6323AADD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E6BD94D-7A66-46CC-9A9B-7AF30A12A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4" y="6399945"/>
            <a:ext cx="7466799" cy="45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853509-FB97-4638-AA55-8351D4B00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149" y="6462823"/>
            <a:ext cx="7518235" cy="457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00" y="1405562"/>
            <a:ext cx="7268886" cy="4717574"/>
          </a:xfrm>
          <a:prstGeom prst="rect">
            <a:avLst/>
          </a:prstGeom>
        </p:spPr>
      </p:pic>
      <p:pic>
        <p:nvPicPr>
          <p:cNvPr id="9" name="Рисунок 8" descr="J:\легута\теремок\фото для документов\RLAA867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149" y="1405560"/>
            <a:ext cx="7370819" cy="45966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841666" y="0"/>
            <a:ext cx="14287779" cy="1344032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lvl="0"/>
            <a:r>
              <a:rPr lang="ru-RU" sz="7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  <a:endParaRPr lang="ru-RU" sz="7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8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pic>
        <p:nvPicPr>
          <p:cNvPr id="3" name="Рисунок 2" descr="I:\легута\для Легуты\NNEO44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747" y="1405560"/>
            <a:ext cx="6044071" cy="362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27796" y="248829"/>
            <a:ext cx="3586337" cy="5899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6163" y="5034464"/>
            <a:ext cx="2753147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«Мини Весна»</a:t>
            </a:r>
          </a:p>
        </p:txBody>
      </p:sp>
      <p:pic>
        <p:nvPicPr>
          <p:cNvPr id="6" name="Рисунок 5" descr="I:\фотоооооооооо\фотоооооооооо\фотооооо\IMG_91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83" y="5817915"/>
            <a:ext cx="5444555" cy="3915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758079" y="9993965"/>
            <a:ext cx="11213056" cy="620426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«Сенсорная коробка»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57166" y="0"/>
            <a:ext cx="16847820" cy="1189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423729" y="5034464"/>
            <a:ext cx="2622727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«Мини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G:\IMG_20201028_08532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5707" r="-660" b="22644"/>
          <a:stretch/>
        </p:blipFill>
        <p:spPr bwMode="auto">
          <a:xfrm>
            <a:off x="6853823" y="5817914"/>
            <a:ext cx="5487921" cy="39341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495" y="5830181"/>
            <a:ext cx="5586458" cy="3903569"/>
          </a:xfrm>
          <a:prstGeom prst="rect">
            <a:avLst/>
          </a:prstGeom>
        </p:spPr>
      </p:pic>
      <p:sp>
        <p:nvSpPr>
          <p:cNvPr id="103426" name="AutoShape 2" descr="Светлые фоны для презентаций (67 фото)"/>
          <p:cNvSpPr>
            <a:spLocks noChangeAspect="1" noChangeArrowheads="1"/>
          </p:cNvSpPr>
          <p:nvPr/>
        </p:nvSpPr>
        <p:spPr bwMode="auto">
          <a:xfrm>
            <a:off x="318497" y="-242677"/>
            <a:ext cx="623993" cy="512023"/>
          </a:xfrm>
          <a:prstGeom prst="rect">
            <a:avLst/>
          </a:prstGeom>
          <a:noFill/>
        </p:spPr>
        <p:txBody>
          <a:bodyPr vert="horz" wrap="square" lIns="172794" tIns="86397" rIns="172794" bIns="86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96551FE-7695-0D46-9087-413F6323AADD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336" y="1405562"/>
            <a:ext cx="6507452" cy="4959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EF0F40B-1294-4D99-9466-D52DF2529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79" y="6727952"/>
            <a:ext cx="8015106" cy="447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EF52849-796B-4C23-AD21-B379E809D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565" y="1889414"/>
            <a:ext cx="7739360" cy="423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758078" y="316889"/>
            <a:ext cx="10466563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7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«Сенсорная юбка»</a:t>
            </a:r>
            <a:endParaRPr lang="ru-RU" sz="7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45309" y="6365061"/>
            <a:ext cx="3537993" cy="1051645"/>
          </a:xfrm>
          <a:prstGeom prst="rect">
            <a:avLst/>
          </a:prstGeom>
          <a:noFill/>
        </p:spPr>
        <p:txBody>
          <a:bodyPr wrap="square" lIns="172794" tIns="86397" rIns="172794" bIns="86397" rtlCol="0">
            <a:spAutoFit/>
          </a:bodyPr>
          <a:lstStyle/>
          <a:p>
            <a:pPr algn="ctr"/>
            <a:r>
              <a:rPr lang="ru-RU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«Осень»</a:t>
            </a:r>
            <a:endParaRPr lang="ru-RU" sz="5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9993964"/>
            <a:ext cx="3768680" cy="1051645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«Зима»</a:t>
            </a:r>
            <a:endParaRPr lang="ru-RU" sz="5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Фестиваль Теремок для КРИРО\IMG_20210215_133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29646"/>
            <a:ext cx="10051120" cy="616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дминистратор\Desktop\Фестиваль Теремок для КРИРО\IMG_20210215_133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2818" y="1163634"/>
            <a:ext cx="10096982" cy="619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74862" y="7332769"/>
            <a:ext cx="3010845" cy="1051645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algn="ctr"/>
            <a:r>
              <a:rPr lang="ru-RU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«Весна»</a:t>
            </a:r>
            <a:endParaRPr lang="ru-RU" sz="5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3826" y="10356855"/>
            <a:ext cx="2658698" cy="1051645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algn="ctr"/>
            <a:r>
              <a:rPr lang="ru-RU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«Лето»</a:t>
            </a:r>
            <a:endParaRPr lang="ru-RU" sz="5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52910" y="0"/>
            <a:ext cx="10466563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7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«Сенсорная юбка»</a:t>
            </a:r>
            <a:endParaRPr lang="ru-RU" sz="7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05494" y="0"/>
            <a:ext cx="10466563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7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«Сенсорная юбка»</a:t>
            </a:r>
            <a:endParaRPr lang="ru-RU" sz="7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естиваль Теремок для КРИРО\IMG_20210219_093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81481" y="1284597"/>
            <a:ext cx="6897057" cy="423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истратор\Desktop\Фестиваль Теремок для КРИРО\IMG_20210219_093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166" y="1163634"/>
            <a:ext cx="8107901" cy="4795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дминистратор\Desktop\Фестиваль Теремок для КРИРО\IMG_20210218_161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166" y="6365061"/>
            <a:ext cx="8058761" cy="4959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дминистратор\Desktop\Фестиваль Теремок для КРИРО\IMG_20210218_1603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55644" y="5598960"/>
            <a:ext cx="5412360" cy="592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16FC447-A408-4017-922F-56BB8DD8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1" y="436379"/>
            <a:ext cx="17462091" cy="24985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6B01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«Прогимназия № 1» г.Воркуты,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федеральной </a:t>
            </a: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сетевой инновационной площадки </a:t>
            </a:r>
            <a:b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ФГБНУ «Институт художественного образования и культурологии Российской Академии Образования» «Вариативные модели социокультурной образовательной среды для детей младенческого и раннего возраста» </a:t>
            </a:r>
            <a:b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6B01C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(проект «РАННЕЕ ДЕТСТВО») </a:t>
            </a:r>
            <a:endParaRPr lang="ru-RU" sz="3200" b="1" dirty="0">
              <a:solidFill>
                <a:srgbClr val="6B01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C2D1E267-2AFC-4446-8C4D-BDDA1453B3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3" y="3300080"/>
            <a:ext cx="7967688" cy="7967688"/>
          </a:xfr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28993A2-5987-4D5D-89A1-E5299D64C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68465" y="3300080"/>
            <a:ext cx="8274066" cy="4590308"/>
          </a:xfrm>
        </p:spPr>
        <p:txBody>
          <a:bodyPr/>
          <a:lstStyle/>
          <a:p>
            <a:endParaRPr lang="ru-RU" dirty="0"/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СЕНСОРНОЕ РАЗВИТИЕ ДЕТЕЙ РАННЕГО ВОЗРАСТА ПОСРЕДСТВОМ ДИДАКТИЧЕСКИХ ИГР И ПОСОБИЙ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5">
            <a:extLst>
              <a:ext uri="{FF2B5EF4-FFF2-40B4-BE49-F238E27FC236}">
                <a16:creationId xmlns="" xmlns:a16="http://schemas.microsoft.com/office/drawing/2014/main" id="{9D8D8628-DC94-4BF8-843A-2F35BA1B2904}"/>
              </a:ext>
            </a:extLst>
          </p:cNvPr>
          <p:cNvSpPr txBox="1">
            <a:spLocks/>
          </p:cNvSpPr>
          <p:nvPr/>
        </p:nvSpPr>
        <p:spPr>
          <a:xfrm>
            <a:off x="9783097" y="8585560"/>
            <a:ext cx="8274066" cy="2518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50992" indent="-350992" algn="l" defTabSz="1403970" rtl="0" eaLnBrk="1" latinLnBrk="0" hangingPunct="1">
              <a:lnSpc>
                <a:spcPct val="90000"/>
              </a:lnSpc>
              <a:spcBef>
                <a:spcPts val="1535"/>
              </a:spcBef>
              <a:buFont typeface="Arial" panose="020B0604020202020204" pitchFamily="34" charset="0"/>
              <a:buChar char="•"/>
              <a:defRPr sz="42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297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36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5496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30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5694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15893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6091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62902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64887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966871" indent="-350992" algn="l" defTabSz="1403970" rtl="0" eaLnBrk="1" latinLnBrk="0" hangingPunct="1">
              <a:lnSpc>
                <a:spcPct val="90000"/>
              </a:lnSpc>
              <a:spcBef>
                <a:spcPts val="768"/>
              </a:spcBef>
              <a:buFont typeface="Arial" panose="020B0604020202020204" pitchFamily="34" charset="0"/>
              <a:buChar char="•"/>
              <a:defRPr sz="2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ЛЕГУТА НАТАЛЬЯ МИХАЙЛОВНА, ВОСПИТАТЕЛЬ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C92086-CC60-4F2D-BB56-3361990D113D}"/>
              </a:ext>
            </a:extLst>
          </p:cNvPr>
          <p:cNvSpPr/>
          <p:nvPr/>
        </p:nvSpPr>
        <p:spPr>
          <a:xfrm>
            <a:off x="0" y="1163634"/>
            <a:ext cx="18719800" cy="8605187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5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100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Социально-коммуникативное развитие происходит через развитие общения и взаимодействия ребенка со взрослым и сверстниками в дидактических играх.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Познавательное развитие происходит через формирование первичных сенсорных представлений об эталонах цвета, формы, величины, вкусе, звучании, количестве, части и целом.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100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 развитие – через обогащение активного словаря.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5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Художественно-эстетическое развитие – развитие сенсорного восприятия.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5100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 – через развитие мелкой моторики рук.</a:t>
            </a:r>
          </a:p>
        </p:txBody>
      </p:sp>
      <p:sp>
        <p:nvSpPr>
          <p:cNvPr id="118786" name="AutoShape 2" descr="https://bonus-goods.ru/image/catalog/_3.png"/>
          <p:cNvSpPr>
            <a:spLocks noChangeAspect="1" noChangeArrowheads="1"/>
          </p:cNvSpPr>
          <p:nvPr/>
        </p:nvSpPr>
        <p:spPr bwMode="auto">
          <a:xfrm>
            <a:off x="318497" y="-242677"/>
            <a:ext cx="623993" cy="512023"/>
          </a:xfrm>
          <a:prstGeom prst="rect">
            <a:avLst/>
          </a:prstGeom>
          <a:noFill/>
        </p:spPr>
        <p:txBody>
          <a:bodyPr vert="horz" wrap="square" lIns="172794" tIns="86397" rIns="172794" bIns="86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532A0EC-099B-3B4B-BE49-99711AB6188E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800744"/>
            <a:ext cx="18719800" cy="9477797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Игрушка должна быть новая. У детей в этом возрасте развито непроизвольное внимание, им должно быть интересно, иначе ребенок отвлечется и ему тяжело будет сосредоточиться на предмете. 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должна быть занимательной. Малышу интересно производить какие-то действия с игрушкой, она должна быть динамичной, разбираться на отдельные части, складываться в определенном порядке, на что-то надеваться, куда-то вставляться. Иначе игрушка быстро надоест. 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игре должны учитываться возрастные и индивидуальные особенности ребенка, его физиологические и психические возможности. 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сенсорному развитию детей 2-3 лет должна проходить постоянно и последовательно, с постепенным усложнением материала. </a:t>
            </a:r>
          </a:p>
          <a:p>
            <a:pPr marL="539982" indent="-539982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Научность. В мире существует определенная система сенсорных эталонов. Работая с детьми, нужно постепенно подводить их к формированию понятий о свойствах предметов, взаимодействии с ними. </a:t>
            </a:r>
          </a:p>
        </p:txBody>
      </p:sp>
    </p:spTree>
    <p:extLst>
      <p:ext uri="{BB962C8B-B14F-4D97-AF65-F5344CB8AC3E}">
        <p14:creationId xmlns:p14="http://schemas.microsoft.com/office/powerpoint/2010/main" val="38328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990" y="461354"/>
            <a:ext cx="16847820" cy="14280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 descr="I:\Воспитательгода 2020\Новая папка\залатки для зайча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996" y="1284597"/>
            <a:ext cx="4474818" cy="42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44" y="6348201"/>
            <a:ext cx="4629576" cy="429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29" y="1284597"/>
            <a:ext cx="4275075" cy="42332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36499" y="5518317"/>
            <a:ext cx="5412913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lvl="0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зайчикам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заплатки»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99416" y="10598782"/>
            <a:ext cx="6695444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«Подбери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одежду по заданному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цвету»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678904" y="5546944"/>
            <a:ext cx="3042008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«Белка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орехи»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313" y="6365061"/>
            <a:ext cx="4275075" cy="41836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284640" y="10485062"/>
            <a:ext cx="3802922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Веселые заплатки»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1D77E4CC-985B-F548-A1ED-AB47119B40BF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99417" y="0"/>
            <a:ext cx="16154903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/>
            <a:r>
              <a:rPr lang="ru-RU" sz="7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</a:p>
        </p:txBody>
      </p:sp>
      <p:pic>
        <p:nvPicPr>
          <p:cNvPr id="11" name="Рисунок 10" descr="I:\дидактический материал\мастер-класс Легута\IMG-20200225-WA0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905" y="7056410"/>
            <a:ext cx="6117100" cy="42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6264156" y="4429647"/>
            <a:ext cx="6044071" cy="614154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«Занимательные крышки»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15" y="1405560"/>
            <a:ext cx="5749239" cy="5442750"/>
          </a:xfrm>
          <a:prstGeom prst="rect">
            <a:avLst/>
          </a:prstGeom>
        </p:spPr>
      </p:pic>
      <p:pic>
        <p:nvPicPr>
          <p:cNvPr id="15" name="Рисунок 14" descr="J:\легута\теремок\конспект\IMG_947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5534"/>
          <a:stretch/>
        </p:blipFill>
        <p:spPr bwMode="auto">
          <a:xfrm>
            <a:off x="11571146" y="1284597"/>
            <a:ext cx="5749239" cy="5442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455645" y="10235892"/>
            <a:ext cx="4125766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«Волшебные баночки»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2886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392" y="800743"/>
            <a:ext cx="16847820" cy="4838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 descr="I:\дидактический материал\мастер-класс Легута\IMG-20200225-WA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65" y="6123134"/>
            <a:ext cx="5984035" cy="4233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10434743"/>
            <a:ext cx="9359900" cy="1085746"/>
          </a:xfrm>
          <a:prstGeom prst="rect">
            <a:avLst/>
          </a:prstGeom>
        </p:spPr>
        <p:txBody>
          <a:bodyPr lIns="172794" tIns="86397" rIns="172794" bIns="86397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«Дидактическое пособие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«Сенсорная книга»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359900" y="10434743"/>
            <a:ext cx="9359900" cy="1085746"/>
          </a:xfrm>
          <a:prstGeom prst="rect">
            <a:avLst/>
          </a:prstGeom>
        </p:spPr>
        <p:txBody>
          <a:bodyPr lIns="172794" tIns="86397" rIns="172794" bIns="86397">
            <a:spAutoFit/>
          </a:bodyPr>
          <a:lstStyle/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«Дидактическое пособие</a:t>
            </a: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«Тактильная книга»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66" y="1163633"/>
            <a:ext cx="5844641" cy="4233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04584" y="5276390"/>
            <a:ext cx="6012565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«Тактильно-сенсорные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крышки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64" y="1042670"/>
            <a:ext cx="5749239" cy="42332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065" y="6002171"/>
            <a:ext cx="5748713" cy="42332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2160812" y="5155427"/>
            <a:ext cx="2557901" cy="614154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«Солнышко»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527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1D77E4CC-985B-F548-A1ED-AB47119B40BF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99416" y="0"/>
            <a:ext cx="16510634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/>
            <a:r>
              <a:rPr lang="ru-RU" sz="7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</a:t>
            </a:r>
          </a:p>
        </p:txBody>
      </p:sp>
      <p:pic>
        <p:nvPicPr>
          <p:cNvPr id="10" name="Рисунок 9" descr="I:\легута\мастер-класс Легута\IMG-20200225-WA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562" y="5881207"/>
            <a:ext cx="5625529" cy="39917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11865979" y="10114929"/>
            <a:ext cx="5896653" cy="614154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«Слон»</a:t>
            </a:r>
          </a:p>
        </p:txBody>
      </p:sp>
      <p:pic>
        <p:nvPicPr>
          <p:cNvPr id="20" name="Рисунок 19" descr="I:\Воспитательгода 2020\Новая папка\овощная грядк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63" y="1163633"/>
            <a:ext cx="5454406" cy="38537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00327" y="5184430"/>
            <a:ext cx="9736286" cy="620426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«Овощная грядка»</a:t>
            </a:r>
          </a:p>
        </p:txBody>
      </p:sp>
      <p:pic>
        <p:nvPicPr>
          <p:cNvPr id="21" name="Рисунок 20" descr="G:\161176633039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b="11366"/>
          <a:stretch/>
        </p:blipFill>
        <p:spPr bwMode="auto">
          <a:xfrm>
            <a:off x="10415521" y="1163634"/>
            <a:ext cx="5453800" cy="3937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46" y="6123134"/>
            <a:ext cx="5994267" cy="419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pic>
        <p:nvPicPr>
          <p:cNvPr id="2" name="Picture 87" descr="I:\легута\для фильма к докладу\1\xCjxXvGT764.jpg"/>
          <p:cNvPicPr>
            <a:picLocks noChangeAspect="1" noChangeArrowheads="1"/>
          </p:cNvPicPr>
          <p:nvPr/>
        </p:nvPicPr>
        <p:blipFill>
          <a:blip r:embed="rId3" cstate="print"/>
          <a:srcRect l="33784"/>
          <a:stretch>
            <a:fillRect/>
          </a:stretch>
        </p:blipFill>
        <p:spPr bwMode="auto">
          <a:xfrm>
            <a:off x="367501" y="2010377"/>
            <a:ext cx="6486321" cy="771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6" descr="http://ds268.omsk.obr55.ru/files/2018/11/a36cf9ee21a188a4ea53585ce785cddebba9df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4191" flipH="1">
            <a:off x="6875835" y="3508285"/>
            <a:ext cx="4658630" cy="5702469"/>
          </a:xfrm>
          <a:prstGeom prst="rect">
            <a:avLst/>
          </a:prstGeom>
          <a:noFill/>
        </p:spPr>
      </p:pic>
      <p:pic>
        <p:nvPicPr>
          <p:cNvPr id="4" name="Picture 88" descr="I:\легута\для фильма к докладу\1\Q1DzeOc0TG8.jpg"/>
          <p:cNvPicPr>
            <a:picLocks noChangeAspect="1" noChangeArrowheads="1"/>
          </p:cNvPicPr>
          <p:nvPr/>
        </p:nvPicPr>
        <p:blipFill>
          <a:blip r:embed="rId5" cstate="print"/>
          <a:srcRect l="9333" t="17343"/>
          <a:stretch>
            <a:fillRect/>
          </a:stretch>
        </p:blipFill>
        <p:spPr bwMode="auto">
          <a:xfrm>
            <a:off x="11423730" y="2857121"/>
            <a:ext cx="6322823" cy="767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90853" y="316889"/>
            <a:ext cx="11948549" cy="1344032"/>
          </a:xfrm>
          <a:prstGeom prst="rect">
            <a:avLst/>
          </a:prstGeom>
        </p:spPr>
        <p:txBody>
          <a:bodyPr wrap="none" lIns="172794" tIns="86397" rIns="172794" bIns="86397">
            <a:spAutoFit/>
          </a:bodyPr>
          <a:lstStyle/>
          <a:p>
            <a:pPr algn="just"/>
            <a:r>
              <a:rPr lang="ru-RU" sz="7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Анкетирование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8705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krot.info/uploads/posts/2020-01/1579387126_22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" y="0"/>
            <a:ext cx="18719798" cy="11520488"/>
          </a:xfrm>
          <a:prstGeom prst="rect">
            <a:avLst/>
          </a:prstGeom>
          <a:noFill/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2532A0EC-099B-3B4B-BE49-99711AB6188E}"/>
              </a:ext>
            </a:extLst>
          </p:cNvPr>
          <p:cNvCxnSpPr/>
          <p:nvPr/>
        </p:nvCxnSpPr>
        <p:spPr>
          <a:xfrm>
            <a:off x="662334" y="11132388"/>
            <a:ext cx="17542549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431331" y="316889"/>
            <a:ext cx="13120056" cy="1344032"/>
          </a:xfrm>
          <a:prstGeom prst="rect">
            <a:avLst/>
          </a:prstGeom>
        </p:spPr>
        <p:txBody>
          <a:bodyPr wrap="square" lIns="172794" tIns="86397" rIns="172794" bIns="86397">
            <a:spAutoFit/>
          </a:bodyPr>
          <a:lstStyle/>
          <a:p>
            <a:pPr algn="ctr"/>
            <a:r>
              <a:rPr lang="ru-RU" sz="7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</a:t>
            </a:r>
          </a:p>
        </p:txBody>
      </p:sp>
      <p:pic>
        <p:nvPicPr>
          <p:cNvPr id="1026" name="Picture 2" descr="C:\Users\Администратор\Desktop\Фестиваль Теремок для КРИРО\IMG_9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5434" y="5486068"/>
            <a:ext cx="9139815" cy="531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I:\легута\для Легуты\IMG_9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4238" y="5174591"/>
            <a:ext cx="9589185" cy="556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9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757</TotalTime>
  <Words>391</Words>
  <Application>Microsoft Office PowerPoint</Application>
  <PresentationFormat>Произвольный</PresentationFormat>
  <Paragraphs>58</Paragraphs>
  <Slides>16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Тема Office</vt:lpstr>
      <vt:lpstr>МАОУ «Прогимназия № 1» г.Воркуты,  участник федеральной сетевой инновационной площадки  ФГБНУ «Институт художественного образования и культурологии Российской Академии Образования» «Вариативные модели социокультурной образовательной среды для детей младенческого и раннего возраста»  (проект «РАННЕЕ ДЕТСТВО») </vt:lpstr>
      <vt:lpstr>Презентация PowerPoint</vt:lpstr>
      <vt:lpstr>Презентация PowerPoint</vt:lpstr>
      <vt:lpstr>Дидактические игры и пособия </vt:lpstr>
      <vt:lpstr>Презентация PowerPoint</vt:lpstr>
      <vt:lpstr>Дидактические игры и пособия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Дидактические игры и пособия</vt:lpstr>
      <vt:lpstr>Презентация PowerPoint</vt:lpstr>
      <vt:lpstr>Презентация PowerPoint</vt:lpstr>
      <vt:lpstr>Презентация PowerPoint</vt:lpstr>
      <vt:lpstr>МАОУ «Прогимназия № 1» г.Воркуты,  участник федеральной сетевой инновационной площадки  ФГБНУ «Институт художественного образования и культурологии Российской Академии Образования» «Вариативные модели социокультурной образовательной среды для детей младенческого и раннего возраста»  (проект «РАННЕЕ ДЕТСТВО»)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Петровна Маркова</dc:creator>
  <cp:lastModifiedBy>дом</cp:lastModifiedBy>
  <cp:revision>89</cp:revision>
  <dcterms:created xsi:type="dcterms:W3CDTF">2018-05-21T14:37:52Z</dcterms:created>
  <dcterms:modified xsi:type="dcterms:W3CDTF">2023-01-22T19:13:17Z</dcterms:modified>
</cp:coreProperties>
</file>